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50"/>
  </p:notesMasterIdLst>
  <p:sldIdLst>
    <p:sldId id="275" r:id="rId4"/>
    <p:sldId id="322" r:id="rId5"/>
    <p:sldId id="324" r:id="rId6"/>
    <p:sldId id="273" r:id="rId7"/>
    <p:sldId id="276" r:id="rId8"/>
    <p:sldId id="318" r:id="rId9"/>
    <p:sldId id="280" r:id="rId10"/>
    <p:sldId id="278" r:id="rId11"/>
    <p:sldId id="279" r:id="rId12"/>
    <p:sldId id="281" r:id="rId13"/>
    <p:sldId id="282" r:id="rId14"/>
    <p:sldId id="283" r:id="rId15"/>
    <p:sldId id="319" r:id="rId16"/>
    <p:sldId id="284" r:id="rId17"/>
    <p:sldId id="285" r:id="rId18"/>
    <p:sldId id="321" r:id="rId19"/>
    <p:sldId id="323" r:id="rId20"/>
    <p:sldId id="315" r:id="rId21"/>
    <p:sldId id="314" r:id="rId22"/>
    <p:sldId id="313" r:id="rId23"/>
    <p:sldId id="286" r:id="rId24"/>
    <p:sldId id="288" r:id="rId25"/>
    <p:sldId id="287" r:id="rId26"/>
    <p:sldId id="289" r:id="rId27"/>
    <p:sldId id="295" r:id="rId28"/>
    <p:sldId id="290" r:id="rId29"/>
    <p:sldId id="291" r:id="rId30"/>
    <p:sldId id="294" r:id="rId31"/>
    <p:sldId id="296" r:id="rId32"/>
    <p:sldId id="297" r:id="rId33"/>
    <p:sldId id="299" r:id="rId34"/>
    <p:sldId id="293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6" r:id="rId48"/>
    <p:sldId id="31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4625E-77BF-4A78-977C-B395AFC63D3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DC67-C434-444F-9788-90976544A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1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043208" cy="1523494"/>
          </a:xfrm>
        </p:spPr>
        <p:txBody>
          <a:bodyPr/>
          <a:lstStyle/>
          <a:p>
            <a:pPr algn="ctr"/>
            <a:r>
              <a:rPr lang="en-US" sz="6600" b="1" dirty="0"/>
              <a:t>D</a:t>
            </a:r>
            <a:r>
              <a:rPr sz="6600" b="1"/>
              <a:t>isease of the kidney</a:t>
            </a:r>
            <a:endParaRPr lang="ar-SA" sz="66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14400" y="6096000"/>
            <a:ext cx="7043208" cy="46166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quarter" idx="10"/>
          </p:nvPr>
        </p:nvSpPr>
        <p:spPr>
          <a:xfrm>
            <a:off x="0" y="5473006"/>
            <a:ext cx="7690114" cy="1384994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70646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RENAL CAPSULE </a:t>
            </a:r>
            <a:r>
              <a:rPr lang="en-US" dirty="0">
                <a:solidFill>
                  <a:schemeClr val="tx2"/>
                </a:solidFill>
              </a:rPr>
              <a:t>surrounds the kidney, made of dense fibrous connective tissue.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A layer of adipose tissue surrounds the capsule, called </a:t>
            </a:r>
            <a:r>
              <a:rPr lang="en-US" b="1" dirty="0">
                <a:solidFill>
                  <a:schemeClr val="tx2"/>
                </a:solidFill>
              </a:rPr>
              <a:t>PARARENAL FAT (ADIPOSE).  </a:t>
            </a:r>
            <a:r>
              <a:rPr lang="en-US" dirty="0">
                <a:solidFill>
                  <a:schemeClr val="tx2"/>
                </a:solidFill>
              </a:rPr>
              <a:t>It cushions and protects. 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Around that is a connective tissue layer called the </a:t>
            </a:r>
            <a:r>
              <a:rPr lang="en-US" b="1" dirty="0">
                <a:solidFill>
                  <a:schemeClr val="tx2"/>
                </a:solidFill>
              </a:rPr>
              <a:t>RENAL FASCIA</a:t>
            </a:r>
            <a:r>
              <a:rPr lang="en-US" dirty="0">
                <a:solidFill>
                  <a:schemeClr val="tx2"/>
                </a:solidFill>
              </a:rPr>
              <a:t>, made of loose connective tissue.  It anchors the kidney to the surrounding peritoneum and abdominal wall.  It is not very strong; jumping up and down can cause tearing.</a:t>
            </a:r>
          </a:p>
          <a:p>
            <a:pPr algn="l"/>
            <a:endParaRPr lang="ar-S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44644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t="16667" b="8824"/>
          <a:stretch>
            <a:fillRect/>
          </a:stretch>
        </p:blipFill>
        <p:spPr bwMode="auto">
          <a:xfrm>
            <a:off x="685800" y="1747838"/>
            <a:ext cx="74676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67295"/>
          </a:xfrm>
        </p:spPr>
        <p:txBody>
          <a:bodyPr/>
          <a:lstStyle/>
          <a:p>
            <a:pPr lvl="1" algn="l" rtl="0">
              <a:defRPr/>
            </a:pPr>
            <a:r>
              <a:rPr lang="en-US" sz="3200" b="1" dirty="0">
                <a:solidFill>
                  <a:schemeClr val="tx2"/>
                </a:solidFill>
              </a:rPr>
              <a:t>Renal cortex (Most superficial layer)  </a:t>
            </a:r>
          </a:p>
          <a:p>
            <a:pPr lvl="1" algn="l" rtl="0">
              <a:defRPr/>
            </a:pPr>
            <a:r>
              <a:rPr lang="en-US" sz="3200" b="1" dirty="0">
                <a:solidFill>
                  <a:schemeClr val="tx2"/>
                </a:solidFill>
              </a:rPr>
              <a:t>Renal medulla </a:t>
            </a:r>
          </a:p>
          <a:p>
            <a:pPr lvl="2" algn="l" rtl="0">
              <a:defRPr/>
            </a:pPr>
            <a:r>
              <a:rPr lang="en-US" sz="2800" b="1" dirty="0">
                <a:solidFill>
                  <a:schemeClr val="tx2"/>
                </a:solidFill>
              </a:rPr>
              <a:t>Renal pyramids (drain into the calyx) </a:t>
            </a:r>
          </a:p>
          <a:p>
            <a:pPr lvl="1" algn="l" rtl="0">
              <a:defRPr/>
            </a:pPr>
            <a:r>
              <a:rPr lang="en-US" sz="3200" b="1" dirty="0">
                <a:solidFill>
                  <a:schemeClr val="tx2"/>
                </a:solidFill>
              </a:rPr>
              <a:t>Renal pelvis </a:t>
            </a:r>
          </a:p>
          <a:p>
            <a:pPr lvl="2" algn="l" rtl="0">
              <a:defRPr/>
            </a:pPr>
            <a:r>
              <a:rPr lang="en-US" sz="2800" b="1" dirty="0">
                <a:solidFill>
                  <a:schemeClr val="tx2"/>
                </a:solidFill>
              </a:rPr>
              <a:t>Calyx (drains into </a:t>
            </a:r>
            <a:r>
              <a:rPr lang="en-US" sz="2800" b="1" dirty="0" err="1">
                <a:solidFill>
                  <a:schemeClr val="tx2"/>
                </a:solidFill>
              </a:rPr>
              <a:t>hylus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2800" b="1" dirty="0" err="1">
                <a:solidFill>
                  <a:schemeClr val="tx2"/>
                </a:solidFill>
                <a:sym typeface="Wingdings" pitchFamily="2" charset="2"/>
              </a:rPr>
              <a:t>ureter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pPr lvl="1" algn="l" rtl="0">
              <a:buNone/>
              <a:defRPr/>
            </a:pPr>
            <a:endParaRPr lang="en-US" sz="3200" b="1" dirty="0">
              <a:solidFill>
                <a:schemeClr val="tx2"/>
              </a:solidFill>
            </a:endParaRPr>
          </a:p>
          <a:p>
            <a:pPr lvl="1" algn="l" rtl="0">
              <a:defRPr/>
            </a:pPr>
            <a:r>
              <a:rPr lang="en-US" sz="3200" b="1" dirty="0" err="1">
                <a:solidFill>
                  <a:schemeClr val="tx2"/>
                </a:solidFill>
              </a:rPr>
              <a:t>Ureter</a:t>
            </a:r>
            <a:endParaRPr lang="en-US" sz="3200" b="1" dirty="0">
              <a:solidFill>
                <a:schemeClr val="tx2"/>
              </a:solidFill>
            </a:endParaRPr>
          </a:p>
          <a:p>
            <a:pPr algn="l"/>
            <a:endParaRPr lang="ar-SA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00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09" y="1014714"/>
            <a:ext cx="6552381" cy="48285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06544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l="33333" t="13725" b="6863"/>
          <a:stretch>
            <a:fillRect/>
          </a:stretch>
        </p:blipFill>
        <p:spPr bwMode="auto">
          <a:xfrm>
            <a:off x="1662113" y="1676399"/>
            <a:ext cx="60960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6000" b="1" i="1"/>
              <a:t>Congenital Renal Anomalies</a:t>
            </a:r>
            <a:endParaRPr lang="ar-SA" sz="6000" b="1" i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145476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chemeClr val="tx2"/>
                </a:solidFill>
              </a:rPr>
              <a:t>Renal dysplasia</a:t>
            </a: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Renal </a:t>
            </a:r>
            <a:r>
              <a:rPr lang="en-US" b="1" dirty="0" err="1">
                <a:solidFill>
                  <a:schemeClr val="tx2"/>
                </a:solidFill>
              </a:rPr>
              <a:t>hypoplasia</a:t>
            </a:r>
            <a:endParaRPr lang="en-US" b="1" dirty="0">
              <a:solidFill>
                <a:schemeClr val="tx2"/>
              </a:solidFill>
            </a:endParaRP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Renal </a:t>
            </a:r>
            <a:r>
              <a:rPr lang="en-US" b="1" dirty="0" err="1">
                <a:solidFill>
                  <a:schemeClr val="tx2"/>
                </a:solidFill>
              </a:rPr>
              <a:t>aplasia</a:t>
            </a:r>
            <a:endParaRPr lang="en-US" b="1" dirty="0">
              <a:solidFill>
                <a:schemeClr val="tx2"/>
              </a:solidFill>
            </a:endParaRPr>
          </a:p>
          <a:p>
            <a:pPr algn="l" rtl="0"/>
            <a:endParaRPr lang="en-US" b="1" dirty="0">
              <a:solidFill>
                <a:schemeClr val="tx2"/>
              </a:solidFill>
            </a:endParaRPr>
          </a:p>
          <a:p>
            <a:pPr algn="l" rtl="0"/>
            <a:r>
              <a:rPr lang="en-US" b="1" dirty="0" err="1">
                <a:solidFill>
                  <a:schemeClr val="tx2"/>
                </a:solidFill>
              </a:rPr>
              <a:t>Ureteropelvic</a:t>
            </a:r>
            <a:r>
              <a:rPr lang="en-US" b="1" dirty="0">
                <a:solidFill>
                  <a:schemeClr val="tx2"/>
                </a:solidFill>
              </a:rPr>
              <a:t> Junction Obstruction</a:t>
            </a:r>
          </a:p>
          <a:p>
            <a:pPr algn="l" rtl="0"/>
            <a:r>
              <a:rPr lang="en-US" b="1" dirty="0" err="1">
                <a:solidFill>
                  <a:schemeClr val="tx2"/>
                </a:solidFill>
              </a:rPr>
              <a:t>Vesicoureteral</a:t>
            </a:r>
            <a:r>
              <a:rPr lang="en-US" b="1" dirty="0">
                <a:solidFill>
                  <a:schemeClr val="tx2"/>
                </a:solidFill>
              </a:rPr>
              <a:t> reflux	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3231654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chemeClr val="tx2"/>
                </a:solidFill>
              </a:rPr>
              <a:t>Ectopic </a:t>
            </a:r>
            <a:r>
              <a:rPr lang="en-US" b="1" dirty="0" err="1">
                <a:solidFill>
                  <a:schemeClr val="tx2"/>
                </a:solidFill>
              </a:rPr>
              <a:t>ureters</a:t>
            </a:r>
            <a:endParaRPr lang="en-US" b="1" dirty="0">
              <a:solidFill>
                <a:schemeClr val="tx2"/>
              </a:solidFill>
            </a:endParaRPr>
          </a:p>
          <a:p>
            <a:pPr algn="l" rtl="0"/>
            <a:r>
              <a:rPr lang="en-US" b="1" dirty="0" err="1">
                <a:solidFill>
                  <a:schemeClr val="tx2"/>
                </a:solidFill>
              </a:rPr>
              <a:t>Ureteroceles</a:t>
            </a:r>
            <a:endParaRPr lang="en-US" b="1" dirty="0">
              <a:solidFill>
                <a:schemeClr val="tx2"/>
              </a:solidFill>
            </a:endParaRP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Polycystic kidney disease</a:t>
            </a: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Horseshoe kidney</a:t>
            </a: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Pelvic kidney</a:t>
            </a: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Aberrant vessels</a:t>
            </a:r>
          </a:p>
          <a:p>
            <a:pPr algn="l"/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043208" cy="1523494"/>
          </a:xfrm>
        </p:spPr>
        <p:txBody>
          <a:bodyPr/>
          <a:lstStyle/>
          <a:p>
            <a:pPr algn="ctr"/>
            <a:endParaRPr lang="ar-SA" sz="66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14400" y="6096000"/>
            <a:ext cx="7043208" cy="46166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quarter" idx="10"/>
          </p:nvPr>
        </p:nvSpPr>
        <p:spPr>
          <a:xfrm>
            <a:off x="0" y="5473006"/>
            <a:ext cx="7690114" cy="1384994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5" name="Picture 4" descr="ScreenShot01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8077200" cy="5181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C10F-28C9-442B-B4E8-B9B97DDE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EMBERYOLOGY </a:t>
            </a:r>
          </a:p>
        </p:txBody>
      </p:sp>
      <p:pic>
        <p:nvPicPr>
          <p:cNvPr id="4" name="Video_2021-01-05_191424">
            <a:hlinkClick r:id="" action="ppaction://media"/>
            <a:extLst>
              <a:ext uri="{FF2B5EF4-FFF2-40B4-BE49-F238E27FC236}">
                <a16:creationId xmlns:a16="http://schemas.microsoft.com/office/drawing/2014/main" id="{3B82A714-84A8-4B6B-854F-6C2178A5A05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1" y="1600200"/>
            <a:ext cx="6644878" cy="4495800"/>
          </a:xfrm>
        </p:spPr>
      </p:pic>
    </p:spTree>
    <p:extLst>
      <p:ext uri="{BB962C8B-B14F-4D97-AF65-F5344CB8AC3E}">
        <p14:creationId xmlns:p14="http://schemas.microsoft.com/office/powerpoint/2010/main" val="3824236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ScreenShot032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1066800"/>
            <a:ext cx="3733800" cy="3465512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Shot033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276600"/>
            <a:ext cx="2000000" cy="327619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ScreenShot029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1" y="1411288"/>
            <a:ext cx="3048000" cy="3389312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5087" y="1320890"/>
            <a:ext cx="4979812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84FC-D125-457A-A0F9-3DC2A5E1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794"/>
            <a:ext cx="8382000" cy="2659190"/>
          </a:xfrm>
        </p:spPr>
        <p:txBody>
          <a:bodyPr/>
          <a:lstStyle/>
          <a:p>
            <a:r>
              <a:rPr lang="en-US" dirty="0"/>
              <a:t>Prof. Mahmood </a:t>
            </a:r>
            <a:r>
              <a:rPr lang="en-US" dirty="0" err="1"/>
              <a:t>Sh.A.Karbalaie</a:t>
            </a:r>
            <a:br>
              <a:rPr lang="en-US"/>
            </a:br>
            <a:r>
              <a:rPr lang="en-US"/>
              <a:t>F.R.C.S.,F.I.C.S.,F.I.CM.S</a:t>
            </a:r>
            <a:br>
              <a:rPr lang="en-US" dirty="0"/>
            </a:br>
            <a:r>
              <a:rPr lang="en-US" dirty="0"/>
              <a:t>Consultant urologist</a:t>
            </a:r>
            <a:br>
              <a:rPr lang="en-US" dirty="0"/>
            </a:br>
            <a:r>
              <a:rPr lang="en-US" dirty="0"/>
              <a:t>Head of Dept. of surgery</a:t>
            </a:r>
          </a:p>
        </p:txBody>
      </p:sp>
    </p:spTree>
    <p:extLst>
      <p:ext uri="{BB962C8B-B14F-4D97-AF65-F5344CB8AC3E}">
        <p14:creationId xmlns:p14="http://schemas.microsoft.com/office/powerpoint/2010/main" val="388633384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ScreenShot042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1447800"/>
            <a:ext cx="2434771" cy="2130425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55366" y="116235"/>
            <a:ext cx="3228082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Horseshoe Kidney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25937"/>
          </a:xfrm>
        </p:spPr>
        <p:txBody>
          <a:bodyPr/>
          <a:lstStyle/>
          <a:p>
            <a:pPr algn="l">
              <a:buNone/>
            </a:pPr>
            <a:r>
              <a:rPr lang="en-US" dirty="0">
                <a:solidFill>
                  <a:schemeClr val="tx2"/>
                </a:solidFill>
              </a:rPr>
              <a:t>Fusion of the lower poles of the kidneys midline</a:t>
            </a:r>
          </a:p>
          <a:p>
            <a:pPr algn="l">
              <a:buNone/>
            </a:pPr>
            <a:r>
              <a:rPr lang="en-US" dirty="0">
                <a:solidFill>
                  <a:schemeClr val="tx2"/>
                </a:solidFill>
              </a:rPr>
              <a:t>1/500 births.  Seen in 7% of patients with Turner syndrome.  </a:t>
            </a:r>
          </a:p>
          <a:p>
            <a:pPr algn="l">
              <a:buNone/>
            </a:pPr>
            <a:r>
              <a:rPr lang="en-US" dirty="0" err="1">
                <a:solidFill>
                  <a:schemeClr val="tx2"/>
                </a:solidFill>
              </a:rPr>
              <a:t>Wilms</a:t>
            </a:r>
            <a:r>
              <a:rPr lang="en-US" dirty="0">
                <a:solidFill>
                  <a:schemeClr val="tx2"/>
                </a:solidFill>
              </a:rPr>
              <a:t> tumors are 4x more frequent than in general population.  Other complications include obstructive </a:t>
            </a:r>
            <a:r>
              <a:rPr lang="en-US" dirty="0" err="1">
                <a:solidFill>
                  <a:schemeClr val="tx2"/>
                </a:solidFill>
              </a:rPr>
              <a:t>uropathy</a:t>
            </a:r>
            <a:r>
              <a:rPr lang="en-US" dirty="0">
                <a:solidFill>
                  <a:schemeClr val="tx2"/>
                </a:solidFill>
              </a:rPr>
              <a:t>, related to </a:t>
            </a:r>
            <a:r>
              <a:rPr lang="en-US" dirty="0" err="1">
                <a:solidFill>
                  <a:schemeClr val="tx2"/>
                </a:solidFill>
              </a:rPr>
              <a:t>ureteropelvic</a:t>
            </a:r>
            <a:r>
              <a:rPr lang="en-US" dirty="0">
                <a:solidFill>
                  <a:schemeClr val="tx2"/>
                </a:solidFill>
              </a:rPr>
              <a:t> junction obstruction, calculi and urinary tract infections.  </a:t>
            </a:r>
          </a:p>
          <a:p>
            <a:pPr algn="l">
              <a:buNone/>
            </a:pPr>
            <a:r>
              <a:rPr lang="en-US" dirty="0">
                <a:solidFill>
                  <a:schemeClr val="tx2"/>
                </a:solidFill>
              </a:rPr>
              <a:t>Renal function is generally normal.   </a:t>
            </a:r>
          </a:p>
          <a:p>
            <a:pPr algn="l">
              <a:buNone/>
            </a:pPr>
            <a:endParaRPr lang="ar-S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7" descr="Image 34K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077200" cy="6262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t>ongenital cystic kidney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93319"/>
          </a:xfrm>
        </p:spPr>
        <p:txBody>
          <a:bodyPr/>
          <a:lstStyle/>
          <a:p>
            <a:pPr algn="l" rtl="0"/>
            <a:r>
              <a:rPr lang="en-US" dirty="0" err="1">
                <a:solidFill>
                  <a:srgbClr val="FFFF00"/>
                </a:solidFill>
              </a:rPr>
              <a:t>Autosomal</a:t>
            </a:r>
            <a:r>
              <a:rPr lang="en-US" dirty="0">
                <a:solidFill>
                  <a:srgbClr val="FFFF00"/>
                </a:solidFill>
              </a:rPr>
              <a:t> dominant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Abdominal mass</a:t>
            </a:r>
          </a:p>
          <a:p>
            <a:pPr algn="l" rtl="0"/>
            <a:r>
              <a:rPr lang="en-US" dirty="0" err="1">
                <a:solidFill>
                  <a:srgbClr val="FFFF00"/>
                </a:solidFill>
              </a:rPr>
              <a:t>Haematurea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Infection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Hypertension</a:t>
            </a:r>
          </a:p>
          <a:p>
            <a:pPr algn="l" rtl="0"/>
            <a:r>
              <a:rPr lang="en-US" dirty="0" err="1">
                <a:solidFill>
                  <a:srgbClr val="FFFF00"/>
                </a:solidFill>
              </a:rPr>
              <a:t>Uraemia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Conservative </a:t>
            </a:r>
            <a:r>
              <a:rPr lang="en-US" dirty="0" err="1">
                <a:solidFill>
                  <a:srgbClr val="FFFF00"/>
                </a:solidFill>
              </a:rPr>
              <a:t>vs</a:t>
            </a:r>
            <a:r>
              <a:rPr lang="en-US" dirty="0">
                <a:solidFill>
                  <a:srgbClr val="FFFF00"/>
                </a:solidFill>
              </a:rPr>
              <a:t> transplant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hydronephrosis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41296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It is an aseptic </a:t>
            </a:r>
            <a:r>
              <a:rPr lang="en-US" dirty="0" err="1">
                <a:solidFill>
                  <a:srgbClr val="FFFF00"/>
                </a:solidFill>
              </a:rPr>
              <a:t>dilitation</a:t>
            </a:r>
            <a:r>
              <a:rPr lang="en-US" dirty="0">
                <a:solidFill>
                  <a:srgbClr val="FFFF00"/>
                </a:solidFill>
              </a:rPr>
              <a:t> of the PCS of the kidney due to back pressure  by either obstruction or </a:t>
            </a:r>
            <a:r>
              <a:rPr lang="en-US" dirty="0" err="1">
                <a:solidFill>
                  <a:srgbClr val="FFFF00"/>
                </a:solidFill>
              </a:rPr>
              <a:t>megaureter</a:t>
            </a:r>
            <a:r>
              <a:rPr lang="en-US" dirty="0">
                <a:solidFill>
                  <a:srgbClr val="FFFF00"/>
                </a:solidFill>
              </a:rPr>
              <a:t> or reflux effect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It could be </a:t>
            </a:r>
            <a:r>
              <a:rPr lang="en-US" dirty="0" err="1">
                <a:solidFill>
                  <a:srgbClr val="FFFF00"/>
                </a:solidFill>
              </a:rPr>
              <a:t>uni</a:t>
            </a:r>
            <a:r>
              <a:rPr lang="en-US" dirty="0">
                <a:solidFill>
                  <a:srgbClr val="FFFF00"/>
                </a:solidFill>
              </a:rPr>
              <a:t> or bilateral</a:t>
            </a:r>
          </a:p>
          <a:p>
            <a:pPr algn="l"/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10" descr="c8-5_g50_im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causes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21402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Stone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Tumors</a:t>
            </a:r>
          </a:p>
          <a:p>
            <a:pPr algn="l" rtl="0"/>
            <a:r>
              <a:rPr lang="en-US" dirty="0" err="1">
                <a:solidFill>
                  <a:srgbClr val="FFFF00"/>
                </a:solidFill>
              </a:rPr>
              <a:t>Inflamatory</a:t>
            </a:r>
            <a:r>
              <a:rPr lang="en-US" dirty="0">
                <a:solidFill>
                  <a:srgbClr val="FFFF00"/>
                </a:solidFill>
              </a:rPr>
              <a:t> stricture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Infection </a:t>
            </a:r>
            <a:r>
              <a:rPr lang="en-US" dirty="0" err="1">
                <a:solidFill>
                  <a:srgbClr val="FFFF00"/>
                </a:solidFill>
              </a:rPr>
              <a:t>TB,bilharziasis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PUJ obstruction</a:t>
            </a:r>
          </a:p>
          <a:p>
            <a:pPr algn="l" rtl="0"/>
            <a:r>
              <a:rPr lang="ar-IQ" dirty="0">
                <a:solidFill>
                  <a:srgbClr val="FFFF00"/>
                </a:solidFill>
              </a:rPr>
              <a:t>  </a:t>
            </a:r>
            <a:r>
              <a:rPr lang="en-US" dirty="0">
                <a:solidFill>
                  <a:srgbClr val="FFFF00"/>
                </a:solidFill>
              </a:rPr>
              <a:t>reflux </a:t>
            </a:r>
            <a:r>
              <a:rPr lang="en-US" dirty="0" err="1">
                <a:solidFill>
                  <a:srgbClr val="FFFF00"/>
                </a:solidFill>
              </a:rPr>
              <a:t>orUretrocele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Obstruction of the </a:t>
            </a:r>
            <a:r>
              <a:rPr lang="en-US" dirty="0" err="1">
                <a:solidFill>
                  <a:srgbClr val="FFFF00"/>
                </a:solidFill>
              </a:rPr>
              <a:t>ureter</a:t>
            </a:r>
            <a:r>
              <a:rPr lang="en-US" dirty="0">
                <a:solidFill>
                  <a:srgbClr val="FFFF00"/>
                </a:solidFill>
              </a:rPr>
              <a:t> from </a:t>
            </a:r>
            <a:r>
              <a:rPr lang="en-US" dirty="0" err="1">
                <a:solidFill>
                  <a:srgbClr val="FFFF00"/>
                </a:solidFill>
              </a:rPr>
              <a:t>outside,tumor</a:t>
            </a:r>
            <a:r>
              <a:rPr lang="en-US" dirty="0">
                <a:solidFill>
                  <a:srgbClr val="FFFF00"/>
                </a:solidFill>
              </a:rPr>
              <a:t> fibrosis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For bilateral </a:t>
            </a:r>
            <a:r>
              <a:rPr lang="en-US" dirty="0" err="1">
                <a:solidFill>
                  <a:srgbClr val="FFFF00"/>
                </a:solidFill>
              </a:rPr>
              <a:t>hydro,urethral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stricture,BPH,meatal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stenosis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t>linical features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382000" cy="3151632"/>
          </a:xfrm>
        </p:spPr>
        <p:txBody>
          <a:bodyPr/>
          <a:lstStyle/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asymptomatic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Pain dull or colic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Swelling of the loin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Abscess formation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Renal failure if bilateral</a:t>
            </a:r>
          </a:p>
          <a:p>
            <a:pPr algn="l" rtl="0">
              <a:buFont typeface="Arial" pitchFamily="34" charset="0"/>
              <a:buChar char="•"/>
            </a:pP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diagnosis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93319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Urine exam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Urine C&amp;S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Ultrasound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IVU,CT,MRI</a:t>
            </a:r>
          </a:p>
          <a:p>
            <a:pPr algn="l" rtl="0"/>
            <a:r>
              <a:rPr lang="en-US" dirty="0" err="1">
                <a:solidFill>
                  <a:srgbClr val="FFFF00"/>
                </a:solidFill>
              </a:rPr>
              <a:t>Radioisotop</a:t>
            </a:r>
            <a:r>
              <a:rPr lang="en-US" dirty="0">
                <a:solidFill>
                  <a:srgbClr val="FFFF00"/>
                </a:solidFill>
              </a:rPr>
              <a:t> scan DTPA ,DMSA,MAG3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Endoscopy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Pressure test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5" descr="SGUF1104&amp;SessionID=59CEB6GGXJHKQL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881188"/>
            <a:ext cx="4286250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ED04-D0CE-4683-BB4D-D9F8D9E2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25926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 objectives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1-identify the secretory and excretory functions of the kidney.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2-describe the normal anatomy of the kidney.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3-demonstrate the clinical application of the anatomy of the kidney.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4-classify the congenital anomalies of the kidney and the ureter.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5-describe each congenital anomaly ,presentation and management.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6-classify hydronephrosis ,describe pathology  presentation diagnosis and management.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7-classify renal infection ,describe the clinical manifestations ,assess the diagnosis and decide treatment.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8-classify and describe the different types of benign and malignant tumors of the kidney.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9-discuss the clinical presentation of each entity.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10- plan for diagnosis 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11- </a:t>
            </a: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 staging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 the different types of tumors.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 – decide the proper line of treatment of each tumor depending on type and stage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7802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5" descr="sfu_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8534400" cy="36734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Vesicoureteric</a:t>
            </a:r>
            <a:r>
              <a:rPr lang="en-US" dirty="0"/>
              <a:t> reflux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67623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An etiology in 9% of individuals with </a:t>
            </a:r>
            <a:r>
              <a:rPr lang="en-US" sz="2800" dirty="0" err="1">
                <a:solidFill>
                  <a:srgbClr val="FFFF00"/>
                </a:solidFill>
              </a:rPr>
              <a:t>hydronephrosis</a:t>
            </a:r>
            <a:r>
              <a:rPr lang="en-US" sz="2800" dirty="0">
                <a:solidFill>
                  <a:srgbClr val="FFFF00"/>
                </a:solidFill>
              </a:rPr>
              <a:t>.  Predisposes individuals to chronic renal failure.  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Best evaluated by voiding </a:t>
            </a:r>
            <a:r>
              <a:rPr lang="en-US" sz="2800" dirty="0" err="1">
                <a:solidFill>
                  <a:srgbClr val="FFFF00"/>
                </a:solidFill>
              </a:rPr>
              <a:t>cysturethrogram</a:t>
            </a:r>
            <a:r>
              <a:rPr lang="en-US" sz="2800" dirty="0">
                <a:solidFill>
                  <a:srgbClr val="FFFF00"/>
                </a:solidFill>
              </a:rPr>
              <a:t> (VCUG).  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Grade I- </a:t>
            </a:r>
            <a:r>
              <a:rPr lang="en-US" sz="2800" dirty="0" err="1">
                <a:solidFill>
                  <a:srgbClr val="FFFF00"/>
                </a:solidFill>
              </a:rPr>
              <a:t>Ureter</a:t>
            </a:r>
            <a:r>
              <a:rPr lang="en-US" sz="2800" dirty="0">
                <a:solidFill>
                  <a:srgbClr val="FFFF00"/>
                </a:solidFill>
              </a:rPr>
              <a:t> only 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Grade II - </a:t>
            </a:r>
            <a:r>
              <a:rPr lang="en-US" sz="2800" dirty="0" err="1">
                <a:solidFill>
                  <a:srgbClr val="FFFF00"/>
                </a:solidFill>
              </a:rPr>
              <a:t>Ureter</a:t>
            </a:r>
            <a:r>
              <a:rPr lang="en-US" sz="2800" dirty="0">
                <a:solidFill>
                  <a:srgbClr val="FFFF00"/>
                </a:solidFill>
              </a:rPr>
              <a:t>, renal pelvis, calyces without dilatation 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Grade III - Dilatation or </a:t>
            </a:r>
            <a:r>
              <a:rPr lang="en-US" sz="2800" dirty="0" err="1">
                <a:solidFill>
                  <a:srgbClr val="FFFF00"/>
                </a:solidFill>
              </a:rPr>
              <a:t>tortuosity</a:t>
            </a:r>
            <a:r>
              <a:rPr lang="en-US" sz="2800" dirty="0">
                <a:solidFill>
                  <a:srgbClr val="FFFF00"/>
                </a:solidFill>
              </a:rPr>
              <a:t> of </a:t>
            </a:r>
            <a:r>
              <a:rPr lang="en-US" sz="2800" dirty="0" err="1">
                <a:solidFill>
                  <a:srgbClr val="FFFF00"/>
                </a:solidFill>
              </a:rPr>
              <a:t>ureter</a:t>
            </a:r>
            <a:r>
              <a:rPr lang="en-US" sz="2800" dirty="0">
                <a:solidFill>
                  <a:srgbClr val="FFFF00"/>
                </a:solidFill>
              </a:rPr>
              <a:t> and/or dilated pelvis 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Grade IV - Shape of calyces maintained but dilated 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Grade V - Gross dilation of collecting system 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Management may include prophylactic antibiotics or surgical intervention</a:t>
            </a:r>
          </a:p>
          <a:p>
            <a:pPr algn="l">
              <a:lnSpc>
                <a:spcPct val="80000"/>
              </a:lnSpc>
            </a:pPr>
            <a:endParaRPr lang="en-US" sz="2800" dirty="0">
              <a:solidFill>
                <a:srgbClr val="FFFF00"/>
              </a:solidFill>
            </a:endParaRPr>
          </a:p>
          <a:p>
            <a:pPr algn="l"/>
            <a:endParaRPr lang="ar-S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treatment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053144"/>
          </a:xfrm>
        </p:spPr>
        <p:txBody>
          <a:bodyPr/>
          <a:lstStyle/>
          <a:p>
            <a:pPr algn="l" rtl="0"/>
            <a:r>
              <a:rPr lang="en-US" dirty="0" err="1">
                <a:solidFill>
                  <a:srgbClr val="FFFF00"/>
                </a:solidFill>
              </a:rPr>
              <a:t>Pyloplasty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r>
              <a:rPr lang="en-US" dirty="0" err="1">
                <a:solidFill>
                  <a:srgbClr val="FFFF00"/>
                </a:solidFill>
              </a:rPr>
              <a:t>Reimplantation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Prostatectomy</a:t>
            </a:r>
          </a:p>
          <a:p>
            <a:pPr algn="l" rtl="0"/>
            <a:r>
              <a:rPr lang="en-US" dirty="0" err="1">
                <a:solidFill>
                  <a:srgbClr val="FFFF00"/>
                </a:solidFill>
              </a:rPr>
              <a:t>Urethrotomy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Catheter drainage JJ </a:t>
            </a:r>
            <a:r>
              <a:rPr lang="en-US" dirty="0" err="1">
                <a:solidFill>
                  <a:srgbClr val="FFFF00"/>
                </a:solidFill>
              </a:rPr>
              <a:t>cath,nephrostomy,urethral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cath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t>idney infection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939540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bacteria reach the kidney either from the blood or from the lower part of the urinary system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Common organisms include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E.coli,Gram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negativeor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Proteus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More in females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Progress to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septicaemia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Acute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pyelonephritis,common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type of kidney infection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76692"/>
          </a:xfrm>
        </p:spPr>
        <p:txBody>
          <a:bodyPr/>
          <a:lstStyle/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Clinicaly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Fever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Pain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Headache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Nausea 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Urgency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Frequency</a:t>
            </a:r>
          </a:p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Dysurea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uraemia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93319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Midstream urine sample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Culture and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senstivity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Ultrasound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Renal function test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Blood culture</a:t>
            </a:r>
          </a:p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Cystoscope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Contrast study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treatment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28083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According to C and S antibiotic is given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eg.amoxicillin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gentamycin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Treat the cause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053144"/>
          </a:xfrm>
        </p:spPr>
        <p:txBody>
          <a:bodyPr/>
          <a:lstStyle/>
          <a:p>
            <a:pPr algn="l">
              <a:buNone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chronic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pyelonephritis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>
              <a:buNone/>
            </a:pP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Interstial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inflamation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and scaring</a:t>
            </a:r>
          </a:p>
          <a:p>
            <a:pPr algn="l">
              <a:buNone/>
            </a:pP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Pyonephrosis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is a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hydronephrosed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infected kidney</a:t>
            </a:r>
          </a:p>
          <a:p>
            <a:pPr algn="l">
              <a:buNone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Renal carbuncle abscess formation in the kidney parenchyma</a:t>
            </a:r>
          </a:p>
          <a:p>
            <a:pPr algn="l">
              <a:buNone/>
            </a:pP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Perinephric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abscess 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t>enal neoplasm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068259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Benign tumors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Adenoma</a:t>
            </a:r>
          </a:p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Angioma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angiomyolipoma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/>
              <a:t>M</a:t>
            </a:r>
            <a:r>
              <a:t>alignant  tumors</a:t>
            </a:r>
            <a:br>
              <a:rPr/>
            </a:b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594830"/>
          </a:xfrm>
        </p:spPr>
        <p:txBody>
          <a:bodyPr/>
          <a:lstStyle/>
          <a:p>
            <a:pPr algn="l">
              <a:buNone/>
            </a:pP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Wilms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tumor</a:t>
            </a:r>
          </a:p>
          <a:p>
            <a:pPr algn="l">
              <a:buNone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Age below five</a:t>
            </a:r>
          </a:p>
          <a:p>
            <a:pPr algn="l">
              <a:buNone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Lower  pole</a:t>
            </a:r>
          </a:p>
          <a:p>
            <a:pPr algn="l">
              <a:buNone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Unilateral</a:t>
            </a:r>
          </a:p>
          <a:p>
            <a:pPr algn="l">
              <a:buNone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The child present with renal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mass,hypertension,haematurea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and loin pain</a:t>
            </a:r>
          </a:p>
          <a:p>
            <a:pPr algn="l"/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0" y="6888481"/>
            <a:ext cx="8382000" cy="45719"/>
          </a:xfrm>
        </p:spPr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457200" y="2057400"/>
            <a:ext cx="8382000" cy="2215991"/>
          </a:xfrm>
        </p:spPr>
        <p:txBody>
          <a:bodyPr/>
          <a:lstStyle/>
          <a:p>
            <a:pPr algn="ctr">
              <a:buNone/>
            </a:pPr>
            <a:r>
              <a:rPr lang="en-US" sz="4000" b="1" dirty="0">
                <a:solidFill>
                  <a:schemeClr val="tx2"/>
                </a:solidFill>
                <a:latin typeface="Comic Sans MS" pitchFamily="66" charset="0"/>
              </a:rPr>
              <a:t>The kidneys:</a:t>
            </a:r>
            <a:br>
              <a:rPr lang="en-US" sz="40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4000" b="1" dirty="0">
                <a:solidFill>
                  <a:schemeClr val="tx2"/>
                </a:solidFill>
                <a:latin typeface="Comic Sans MS" pitchFamily="66" charset="0"/>
              </a:rPr>
              <a:t>An Excretory organ or a Regulatory organ?!!!</a:t>
            </a:r>
            <a:br>
              <a:rPr lang="en-US" sz="40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ar-SA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6" descr="vectorstock-199446-girl-confused-vect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990600"/>
            <a:ext cx="2513508" cy="2087563"/>
          </a:xfrm>
        </p:spPr>
      </p:pic>
      <p:pic>
        <p:nvPicPr>
          <p:cNvPr id="5" name="Content Placeholder 6" descr="vectorstock-199446-girl-confused-vect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609600"/>
            <a:ext cx="2513508" cy="2087563"/>
          </a:xfrm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Documents and Settings\A\My Documents\My Pictures\1912201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0438" y="307975"/>
            <a:ext cx="4681537" cy="6242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Documents and Settings\A\My Documents\My Pictures\1912201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diagnosis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0994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Ultrasound</a:t>
            </a:r>
          </a:p>
          <a:p>
            <a:pPr algn="l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CT , MRI</a:t>
            </a:r>
          </a:p>
          <a:p>
            <a:pPr algn="l"/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TREATMENT</a:t>
            </a:r>
          </a:p>
          <a:p>
            <a:pPr algn="l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Chemotherapy with surgery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98448"/>
          </a:xfrm>
        </p:spPr>
        <p:txBody>
          <a:bodyPr/>
          <a:lstStyle/>
          <a:p>
            <a:pPr algn="l"/>
            <a:endParaRPr lang="ar-SA" sz="1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80010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chemeClr val="tx2">
                    <a:lumMod val="90000"/>
                  </a:schemeClr>
                </a:solidFill>
              </a:rPr>
              <a:t>hypernephroma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04800" y="1371600"/>
            <a:ext cx="8382000" cy="4678204"/>
          </a:xfrm>
        </p:spPr>
        <p:txBody>
          <a:bodyPr/>
          <a:lstStyle/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Adenocarcinoma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75%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Usually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unilateral,manly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upper pole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More in men</a:t>
            </a:r>
          </a:p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Presentation,haematurea,mass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pain,rapid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forming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varicocele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Asymptomatic</a:t>
            </a:r>
          </a:p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Metastesis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Fever,polycythemia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investigation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151632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CBP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Renal function test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Ultrasound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IVU,CT scan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Treatment </a:t>
            </a:r>
          </a:p>
          <a:p>
            <a:pPr algn="l" rtl="0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Radical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nephrectomy</a:t>
            </a:r>
            <a:endParaRPr lang="ar-SA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9357"/>
          </a:xfrm>
        </p:spPr>
        <p:txBody>
          <a:bodyPr/>
          <a:lstStyle/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Regulate electrolytes (K, Na, etc) </a:t>
            </a:r>
            <a:endParaRPr lang="en-US" sz="2800" dirty="0">
              <a:solidFill>
                <a:schemeClr val="tx2"/>
              </a:solidFill>
            </a:endParaRPr>
          </a:p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Regulate pH in blood</a:t>
            </a:r>
            <a:endParaRPr lang="en-US" sz="2800" dirty="0">
              <a:solidFill>
                <a:schemeClr val="tx2"/>
              </a:solidFill>
            </a:endParaRPr>
          </a:p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Regulate blood pressure</a:t>
            </a:r>
            <a:endParaRPr lang="en-US" sz="2800" dirty="0">
              <a:solidFill>
                <a:schemeClr val="tx2"/>
              </a:solidFill>
            </a:endParaRPr>
          </a:p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Regulate blood volume (removes excess fluid) </a:t>
            </a:r>
          </a:p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Removing metabolic wastes</a:t>
            </a:r>
          </a:p>
          <a:p>
            <a:pPr marL="990600" lvl="1" indent="-533400" algn="l" rtl="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Urea, uric acid, and </a:t>
            </a:r>
            <a:r>
              <a:rPr lang="en-US" sz="2400" dirty="0" err="1">
                <a:solidFill>
                  <a:schemeClr val="tx2"/>
                </a:solidFill>
              </a:rPr>
              <a:t>creatinine</a:t>
            </a:r>
            <a:endParaRPr lang="en-US" sz="2400" dirty="0">
              <a:solidFill>
                <a:schemeClr val="tx2"/>
              </a:solidFill>
            </a:endParaRPr>
          </a:p>
          <a:p>
            <a:pPr marL="990600" lvl="1" indent="-533400" algn="l"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This is the least important of the kidney’s functions.  You can survive for a few weeks without excreting waste products in the urine, but hour by hour, the other functions are more important.</a:t>
            </a:r>
          </a:p>
          <a:p>
            <a:pPr marL="990600" lvl="1" indent="-533400" algn="l">
              <a:lnSpc>
                <a:spcPct val="8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990600" lvl="1" indent="-533400" algn="l">
              <a:lnSpc>
                <a:spcPct val="8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0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6" y="1024238"/>
            <a:ext cx="4866667" cy="48095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382000" cy="1329595"/>
          </a:xfrm>
        </p:spPr>
        <p:txBody>
          <a:bodyPr/>
          <a:lstStyle/>
          <a:p>
            <a:pPr algn="ctr"/>
            <a:r>
              <a:rPr sz="9600" b="1"/>
              <a:t>Anatomy</a:t>
            </a:r>
            <a:endParaRPr lang="ar-SA" sz="9600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0" y="4647138"/>
            <a:ext cx="8382000" cy="2210862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496889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bean shaped, reddish brown organs.</a:t>
            </a:r>
          </a:p>
          <a:p>
            <a:pPr algn="l" rtl="0">
              <a:buNone/>
            </a:pPr>
            <a:endParaRPr lang="en-US" sz="28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about the size of your fist.</a:t>
            </a:r>
          </a:p>
          <a:p>
            <a:pPr algn="l" rtl="0">
              <a:buNone/>
            </a:pPr>
            <a:endParaRPr lang="en-US" sz="28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It measures 10-12 cm long.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covered by a tough capsule of fibrous connective tissue- renal capsule</a:t>
            </a:r>
          </a:p>
          <a:p>
            <a:pPr algn="l" rtl="0">
              <a:buFont typeface="Wingdings" pitchFamily="2" charset="2"/>
              <a:buChar char="v"/>
            </a:pPr>
            <a:endParaRPr lang="en-US" sz="28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Adhering to the surface of each kidney-two layers of fat to help cushion them. </a:t>
            </a:r>
          </a:p>
          <a:p>
            <a:pPr algn="l"/>
            <a:endParaRPr lang="ar-SA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382000" cy="5410200"/>
          </a:xfrm>
        </p:spPr>
        <p:txBody>
          <a:bodyPr/>
          <a:lstStyle/>
          <a:p>
            <a:pPr algn="ctr"/>
            <a:endParaRPr lang="ar-S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l="61363" t="34314" b="4903"/>
          <a:stretch>
            <a:fillRect/>
          </a:stretch>
        </p:blipFill>
        <p:spPr bwMode="auto">
          <a:xfrm>
            <a:off x="2514600" y="1600200"/>
            <a:ext cx="42624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S010286705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608EE9-BC9B-48A0-9915-52B7EE8658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TS010286705</Template>
  <TotalTime>712</TotalTime>
  <Words>965</Words>
  <Application>Microsoft Office PowerPoint</Application>
  <PresentationFormat>On-screen Show (4:3)</PresentationFormat>
  <Paragraphs>206</Paragraphs>
  <Slides>46</Slides>
  <Notes>43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Comic Sans MS</vt:lpstr>
      <vt:lpstr>Courier New</vt:lpstr>
      <vt:lpstr>Times New Roman</vt:lpstr>
      <vt:lpstr>Wingdings</vt:lpstr>
      <vt:lpstr>TS010286705</vt:lpstr>
      <vt:lpstr>White with Courier font for code slides</vt:lpstr>
      <vt:lpstr>Disease of the kidney</vt:lpstr>
      <vt:lpstr>Prof. Mahmood Sh.A.Karbalaie F.R.C.S.,F.I.C.S.,F.I.CM.S Consultant urologist Head of Dept. of surgery</vt:lpstr>
      <vt:lpstr> learning objectives 1-identify the secretory and excretory functions of the kidney. 2-describe the normal anatomy of the kidney. 3-demonstrate the clinical application of the anatomy of the kidney. 4-classify the congenital anomalies of the kidney and the ureter. 5-describe each congenital anomaly ,presentation and management. 6-classify hydronephrosis ,describe pathology  presentation diagnosis and management. 7-classify renal infection ,describe the clinical manifestations ,assess the diagnosis and decide treatment. 8-classify and describe the different types of benign and malignant tumors of the kidney. 9-discuss the clinical presentation of each entity. 10- plan for diagnosis . 11- learn staging of  the different types of tumors. 12 – decide the proper line of treatment of each tumor depending on type and stage </vt:lpstr>
      <vt:lpstr>PowerPoint Presentation</vt:lpstr>
      <vt:lpstr>PowerPoint Presentation</vt:lpstr>
      <vt:lpstr>PowerPoint Presentation</vt:lpstr>
      <vt:lpstr>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Renal Anomalies</vt:lpstr>
      <vt:lpstr>PowerPoint Presentation</vt:lpstr>
      <vt:lpstr>EMBERYOLOGY </vt:lpstr>
      <vt:lpstr>PowerPoint Presentation</vt:lpstr>
      <vt:lpstr>PowerPoint Presentation</vt:lpstr>
      <vt:lpstr>PowerPoint Presentation</vt:lpstr>
      <vt:lpstr>Horseshoe Kidney</vt:lpstr>
      <vt:lpstr>PowerPoint Presentation</vt:lpstr>
      <vt:lpstr>Congenital cystic kidney</vt:lpstr>
      <vt:lpstr>hydronephrosis</vt:lpstr>
      <vt:lpstr>PowerPoint Presentation</vt:lpstr>
      <vt:lpstr>causes</vt:lpstr>
      <vt:lpstr>Clinical features</vt:lpstr>
      <vt:lpstr>diagnosis</vt:lpstr>
      <vt:lpstr>PowerPoint Presentation</vt:lpstr>
      <vt:lpstr>PowerPoint Presentation</vt:lpstr>
      <vt:lpstr>Vesicoureteric reflux</vt:lpstr>
      <vt:lpstr>treatment</vt:lpstr>
      <vt:lpstr>Kidney infection</vt:lpstr>
      <vt:lpstr>PowerPoint Presentation</vt:lpstr>
      <vt:lpstr>PowerPoint Presentation</vt:lpstr>
      <vt:lpstr>treatment</vt:lpstr>
      <vt:lpstr>PowerPoint Presentation</vt:lpstr>
      <vt:lpstr>Renal neoplasm</vt:lpstr>
      <vt:lpstr>Malignant  tumors </vt:lpstr>
      <vt:lpstr>PowerPoint Presentation</vt:lpstr>
      <vt:lpstr>PowerPoint Presentation</vt:lpstr>
      <vt:lpstr>diagnosis</vt:lpstr>
      <vt:lpstr>PowerPoint Presentation</vt:lpstr>
      <vt:lpstr>PowerPoint Presentation</vt:lpstr>
      <vt:lpstr>hypernephroma</vt:lpstr>
      <vt:lpstr>investigation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BASMAT BAGHDAD</dc:creator>
  <cp:keywords/>
  <cp:lastModifiedBy>mahmood abdulkarim</cp:lastModifiedBy>
  <cp:revision>64</cp:revision>
  <dcterms:created xsi:type="dcterms:W3CDTF">2013-11-11T16:52:07Z</dcterms:created>
  <dcterms:modified xsi:type="dcterms:W3CDTF">2021-01-20T16:40:50Z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TC102867059990</vt:lpwstr>
  </property>
</Properties>
</file>